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1"/>
  </p:notesMasterIdLst>
  <p:sldIdLst>
    <p:sldId id="335" r:id="rId2"/>
    <p:sldId id="338" r:id="rId3"/>
    <p:sldId id="375" r:id="rId4"/>
    <p:sldId id="376" r:id="rId5"/>
    <p:sldId id="377" r:id="rId6"/>
    <p:sldId id="378" r:id="rId7"/>
    <p:sldId id="380" r:id="rId8"/>
    <p:sldId id="379" r:id="rId9"/>
    <p:sldId id="366" r:id="rId10"/>
    <p:sldId id="342" r:id="rId11"/>
    <p:sldId id="365" r:id="rId12"/>
    <p:sldId id="343" r:id="rId13"/>
    <p:sldId id="370" r:id="rId14"/>
    <p:sldId id="345" r:id="rId15"/>
    <p:sldId id="346" r:id="rId16"/>
    <p:sldId id="347" r:id="rId17"/>
    <p:sldId id="348" r:id="rId18"/>
    <p:sldId id="349" r:id="rId19"/>
    <p:sldId id="350" r:id="rId20"/>
    <p:sldId id="371" r:id="rId21"/>
    <p:sldId id="351" r:id="rId22"/>
    <p:sldId id="352" r:id="rId23"/>
    <p:sldId id="354" r:id="rId24"/>
    <p:sldId id="355" r:id="rId25"/>
    <p:sldId id="356" r:id="rId26"/>
    <p:sldId id="357" r:id="rId27"/>
    <p:sldId id="358" r:id="rId28"/>
    <p:sldId id="360" r:id="rId29"/>
    <p:sldId id="359" r:id="rId30"/>
    <p:sldId id="367" r:id="rId31"/>
    <p:sldId id="384" r:id="rId32"/>
    <p:sldId id="372" r:id="rId33"/>
    <p:sldId id="373" r:id="rId34"/>
    <p:sldId id="374" r:id="rId35"/>
    <p:sldId id="382" r:id="rId36"/>
    <p:sldId id="383" r:id="rId37"/>
    <p:sldId id="363" r:id="rId38"/>
    <p:sldId id="364" r:id="rId39"/>
    <p:sldId id="3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BCBA9-7308-4DB4-B1D1-EF8102828ACD}" v="25" dt="2023-11-10T22:11:43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C20D-AAFF-48C1-8AEC-1A61942E6FDA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C653C-9343-444D-A8B6-CE74466C3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32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7E94-BE02-9A45-9062-1449FB0E4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50E84-FCA6-BF46-947F-0E37FDBD2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436B4-1720-2548-BCE3-CC256899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5CD32ED-095B-46B2-B760-7611A2DC9F14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8079D-0BF4-CD44-B92A-489A2C41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7B34F-B4A6-AC47-A86D-866C0E23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4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03D7-DD00-0748-8FFA-B2BC03BC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2826A-88C3-5743-B64C-B07D2BE5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3BF11-5B50-CC4B-AA5F-9AF20D6D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E5D4D3A-F00A-4F8F-9F20-D206ADA32EEE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CF8D4-EC88-134C-BC2D-702B64D31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15D8A-E2CA-8E43-8878-75649038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8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2ECA9-11B4-0F45-94F9-0FC941CF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255D7-028B-5D4B-89B0-B5AD9EEF0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0844-2774-6245-8C90-47C68BEA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12AE854-4087-410E-A4EB-B9D2E726CB98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65D80-3CA0-DF4E-B0D2-D7B25328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432B8-447B-714B-8A40-62A67162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1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D7BE-8467-FA47-BC87-BEEAECA3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0FF2-3FE8-1248-A4BA-F5AE9648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397C0-5CA5-F14C-AA7D-A1EE12F4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98BFF43B-0EE9-4DCF-AC8C-AA9C62F1F4EC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C006F-A7FD-6846-A942-B3569196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F61AC-F887-AE4C-BD7C-AC1FDE24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D49B-FD14-D446-91B5-0CC55D14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E7AB3-B6DD-9E47-BE1A-4E24B6AA5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64115-4182-7A4B-A588-4C67C230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36F21EF-350B-47BB-96BB-19BF2877E2F7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42A63-2CB1-A24E-954D-7D7D93797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8B48E-845C-4840-95A9-377C3D3B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C3E4-95D0-D041-BD41-2F9A8ED5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5F08-48C2-644B-ADE9-A7FD0DFF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1F2CF-1A8D-D440-A80C-A89DA67A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2C35B-5647-C74B-B437-00CFE688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9BE2B2E-6F33-4EB6-B066-2AFA249B4B0D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78282-95C5-2749-9540-97EF5B65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0FAAF-9653-E04F-94F2-4224F38B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3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7240-9A7C-CF46-A50F-91354649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DA3D2-A89B-9342-A622-CF0D36725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E86EF-5EF1-F74B-97C2-CDA3362ED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AD070-654E-214E-B651-0E16996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5334D-7F3A-EA40-866D-AB3C425FE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691819-88AD-1E47-A20A-21A14DF1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8F9EECC-82D6-416E-8DF7-83EC41A522CC}" type="datetime1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E5BACE-5675-9D40-9F4F-E9921987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F5B13-59D2-5A41-B943-5F246081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6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E827-A917-7549-A733-3976261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CA6C4-E35C-224C-9307-A887F1DC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BB87323-0EE4-4C06-B71E-9F6B1BFEC1A4}" type="datetime1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571E2-C2E8-4E42-8B5C-F20315D1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ED733-939E-2148-A95E-47077E5D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8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AAF3A-3FEB-F143-A7B5-3828A352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4DF8904-921F-4A11-86D6-FE7BE94507CD}" type="datetime1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A8D13-6D31-624A-BA24-CD6B8FF1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B2883-BD7C-D844-ADA8-0B3BFA6B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B88B-E4B2-8F4F-B312-99069E93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8816F-7C9A-6941-AB5E-F714B7BB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52E3B-1E34-C048-AC30-905D39D4E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352D6-8B20-1E43-BD8E-08A64177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B9C7EF7-DC03-4B71-99E2-04FF572721DE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37D3C-9157-6A4D-B3FC-7B226ED2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B182A-4BF9-5F41-A908-DFC23E64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2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A1F0-B270-7049-988F-77C6A532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30449-C0AC-0F4D-8B00-58157086C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89FE3-E19C-3343-8DBD-230EB8ACF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31E9A-72CE-7744-90AD-CBA84005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8F75F4C-2D3B-43EB-B0D0-03441DEA4AD2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8B379-1EF7-534A-B2FF-EA8F1954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1B19C-BEAD-AC49-8528-67569E0D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EBF6B5-A8B6-5742-91AE-8DC29EBB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7AD727-180C-6C41-8560-04A952E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65D2-9D75-0548-91A2-FE37A13DC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CCBD64-8A40-874E-A16E-3EDC3D92A62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24v5etfr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tinyurl.com/24v5etf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24v5etfr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24v5etfr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24v5etf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24v5etf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24v5etf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24v5etf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4phpne3x" TargetMode="External"/><Relationship Id="rId5" Type="http://schemas.openxmlformats.org/officeDocument/2006/relationships/hyperlink" Target="https://colab.research.google.com/drive/18O8QXvwjDIgePfGSfLN2MKoP5lrIphhu#scrollTo=pADSbZ77u34J" TargetMode="Externa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4phpne3x" TargetMode="Externa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4phpne3x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nsdy98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inyurl.com/5eh46chz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4v5etf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0281-5013-4E23-A6CE-090000A6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5766"/>
            <a:ext cx="9144000" cy="118089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Reduction: Principal Component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7D6DC-3DD7-415F-B111-ECE55C9D4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32649"/>
            <a:ext cx="9144000" cy="306237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Rutvy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Dhanesh Makwana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Manojkumar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Pruthvik Dash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Yasser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Alginahi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Submission: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November 10,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D66B6-EEA7-1843-58B4-2A866087B79B}"/>
              </a:ext>
            </a:extLst>
          </p:cNvPr>
          <p:cNvSpPr txBox="1"/>
          <p:nvPr/>
        </p:nvSpPr>
        <p:spPr>
          <a:xfrm>
            <a:off x="129397" y="6270090"/>
            <a:ext cx="43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906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43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E5F281-17C6-EFA6-D513-B40C69AD5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343" y="3743876"/>
            <a:ext cx="10617680" cy="2191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Lets say we had some normal cells…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Unfortunately, we can’t observe the differences from the outside…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…so we sequence the mRNA in each cell to identify which genes are active. This tells us what the cell is doing. 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612F35-FCA5-5773-9F56-715EE6497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4" r="31945" b="36123"/>
          <a:stretch/>
        </p:blipFill>
        <p:spPr>
          <a:xfrm>
            <a:off x="4511615" y="1136858"/>
            <a:ext cx="2682816" cy="2374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8E17AF-1E8A-72B2-BD9A-A1EE65CDEEB6}"/>
              </a:ext>
            </a:extLst>
          </p:cNvPr>
          <p:cNvSpPr txBox="1"/>
          <p:nvPr/>
        </p:nvSpPr>
        <p:spPr>
          <a:xfrm>
            <a:off x="129397" y="6270090"/>
            <a:ext cx="55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5061-960C-0189-4B8A-0398E6D5BB22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711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9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3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B2877-B77A-89C0-3153-BCD5F1F75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4711"/>
            <a:ext cx="1017812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32407-7B2C-B18B-9E83-614B4E924723}"/>
              </a:ext>
            </a:extLst>
          </p:cNvPr>
          <p:cNvSpPr txBox="1"/>
          <p:nvPr/>
        </p:nvSpPr>
        <p:spPr>
          <a:xfrm>
            <a:off x="129397" y="6270090"/>
            <a:ext cx="55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B448-C992-ED3E-8188-77F2F29D1D0C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066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16" y="365125"/>
            <a:ext cx="10455584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pPr marL="0" indent="0">
              <a:buNone/>
            </a:pPr>
            <a:r>
              <a:rPr lang="en-CA" dirty="0"/>
              <a:t>Here’s the data…</a:t>
            </a:r>
          </a:p>
          <a:p>
            <a:endParaRPr lang="en-CA" dirty="0"/>
          </a:p>
          <a:p>
            <a:r>
              <a:rPr lang="en-CA" dirty="0"/>
              <a:t>Each column shows how much</a:t>
            </a:r>
          </a:p>
          <a:p>
            <a:pPr marL="0" indent="0">
              <a:buNone/>
            </a:pPr>
            <a:r>
              <a:rPr lang="en-CA" dirty="0"/>
              <a:t>   each gene is transcribed in </a:t>
            </a:r>
          </a:p>
          <a:p>
            <a:pPr marL="0" indent="0">
              <a:buNone/>
            </a:pPr>
            <a:r>
              <a:rPr lang="en-CA" dirty="0"/>
              <a:t>   each cell.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73399B-C0FD-67F4-7214-6D06AE424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4"/>
          <a:stretch/>
        </p:blipFill>
        <p:spPr>
          <a:xfrm>
            <a:off x="6667838" y="681036"/>
            <a:ext cx="4360770" cy="4822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3F34A-2B2A-6A9B-C28B-1F76C30458A8}"/>
              </a:ext>
            </a:extLst>
          </p:cNvPr>
          <p:cNvSpPr txBox="1"/>
          <p:nvPr/>
        </p:nvSpPr>
        <p:spPr>
          <a:xfrm>
            <a:off x="129397" y="6270090"/>
            <a:ext cx="55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14B57-FCEC-2648-A661-CDBB4BEDDC3B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2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7467-889F-00C2-96BF-2E92A8F2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AEF9A-C641-CF4E-A6C2-5397A00C3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999" y="2220027"/>
            <a:ext cx="3949903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FD91D-B137-237E-5270-378240E68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157" y="2220027"/>
            <a:ext cx="3219615" cy="100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D9596F-8EE2-8195-140C-BC9F1CA6A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777" y="1591795"/>
            <a:ext cx="2690423" cy="4351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5D2FD-64DC-9280-AE8B-B69452A5D3E0}"/>
              </a:ext>
            </a:extLst>
          </p:cNvPr>
          <p:cNvSpPr txBox="1"/>
          <p:nvPr/>
        </p:nvSpPr>
        <p:spPr>
          <a:xfrm>
            <a:off x="129396" y="6270090"/>
            <a:ext cx="53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6D2D9-4C5B-ACA6-1B3E-69CEA4334395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186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73" y="439501"/>
            <a:ext cx="10515600" cy="12319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DC1DD-FA1D-7C0A-044F-92AC7B776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4" t="11914" r="15577"/>
          <a:stretch/>
        </p:blipFill>
        <p:spPr>
          <a:xfrm>
            <a:off x="2020313" y="2112021"/>
            <a:ext cx="358746" cy="49361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9989EE-83EF-D10D-01F3-3B3235056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33"/>
          <a:stretch/>
        </p:blipFill>
        <p:spPr>
          <a:xfrm>
            <a:off x="853213" y="2605635"/>
            <a:ext cx="3949903" cy="346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06624-1A98-6BE8-F406-93B2BB4EB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4"/>
          <a:stretch/>
        </p:blipFill>
        <p:spPr>
          <a:xfrm>
            <a:off x="4673151" y="4431056"/>
            <a:ext cx="447759" cy="560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CB6F5E-F136-C5DC-F66F-567E5DB84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"/>
          <a:stretch/>
        </p:blipFill>
        <p:spPr>
          <a:xfrm>
            <a:off x="4037926" y="3351759"/>
            <a:ext cx="2966723" cy="1131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D922DE-D68E-9688-7B8D-87380B7A8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951" y="1719396"/>
            <a:ext cx="2539235" cy="4351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DDD477-AB05-4B88-3DFF-0FB2BB6703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96"/>
          <a:stretch/>
        </p:blipFill>
        <p:spPr>
          <a:xfrm>
            <a:off x="2361807" y="1719396"/>
            <a:ext cx="2741851" cy="138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AD9152-6B36-1244-B43B-710CA4AEC32B}"/>
              </a:ext>
            </a:extLst>
          </p:cNvPr>
          <p:cNvSpPr txBox="1"/>
          <p:nvPr/>
        </p:nvSpPr>
        <p:spPr>
          <a:xfrm>
            <a:off x="129396" y="6270090"/>
            <a:ext cx="543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2AE4D-BD6A-6894-E7D0-41BCC679AFC2}"/>
              </a:ext>
            </a:extLst>
          </p:cNvPr>
          <p:cNvSpPr txBox="1"/>
          <p:nvPr/>
        </p:nvSpPr>
        <p:spPr>
          <a:xfrm>
            <a:off x="4002656" y="5825895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819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9D6B4-6ADB-C356-C750-061CC517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34" y="2238868"/>
            <a:ext cx="4292821" cy="3772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ECFC9-D20C-17BB-A703-EDF4D845C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51" y="1719396"/>
            <a:ext cx="2539235" cy="435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7546E-ADB3-515E-2065-FE086913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810" y="1808564"/>
            <a:ext cx="4642089" cy="13255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C0086A-4A5C-9AE9-F3A4-ABCE2DFBB24B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668000" cy="1125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E7071-CF56-04D6-3870-200AA0F23034}"/>
              </a:ext>
            </a:extLst>
          </p:cNvPr>
          <p:cNvSpPr txBox="1"/>
          <p:nvPr/>
        </p:nvSpPr>
        <p:spPr>
          <a:xfrm>
            <a:off x="129397" y="6270090"/>
            <a:ext cx="59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D2B1B-2CC3-C4A1-88E1-78CF7D55407E}"/>
              </a:ext>
            </a:extLst>
          </p:cNvPr>
          <p:cNvSpPr txBox="1"/>
          <p:nvPr/>
        </p:nvSpPr>
        <p:spPr>
          <a:xfrm>
            <a:off x="4002656" y="5808642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1996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45CCF-3CC3-5CB5-3709-5E2D2489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10" y="1812411"/>
            <a:ext cx="2495678" cy="2009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3E8DB-8AE4-0F5B-D5DB-8621BEA4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3" y="4001294"/>
            <a:ext cx="2438525" cy="2009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1EB80-1E95-72B3-A121-5900F36DA6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1" t="15083" r="8314"/>
          <a:stretch/>
        </p:blipFill>
        <p:spPr>
          <a:xfrm>
            <a:off x="3973555" y="2700261"/>
            <a:ext cx="2495678" cy="22432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36ECD-1EE4-A204-B739-2F34F3AF7B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64"/>
          <a:stretch/>
        </p:blipFill>
        <p:spPr>
          <a:xfrm>
            <a:off x="7934873" y="1133314"/>
            <a:ext cx="3118010" cy="4319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73FC6-D0A8-BCD8-2FB2-A2C7DCD24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3488" y="5127032"/>
            <a:ext cx="1767286" cy="883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CADD42-9366-F919-F539-2580FF9004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96" b="7263"/>
          <a:stretch/>
        </p:blipFill>
        <p:spPr>
          <a:xfrm>
            <a:off x="5648606" y="2370966"/>
            <a:ext cx="1844620" cy="1132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6C26B-6B1B-09E9-646E-7CAA69EC7EEA}"/>
              </a:ext>
            </a:extLst>
          </p:cNvPr>
          <p:cNvSpPr txBox="1"/>
          <p:nvPr/>
        </p:nvSpPr>
        <p:spPr>
          <a:xfrm>
            <a:off x="129396" y="6270090"/>
            <a:ext cx="56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43384-E725-E9B3-2BF1-286798287BEE}"/>
              </a:ext>
            </a:extLst>
          </p:cNvPr>
          <p:cNvSpPr txBox="1"/>
          <p:nvPr/>
        </p:nvSpPr>
        <p:spPr>
          <a:xfrm>
            <a:off x="7901786" y="5618869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085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06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42" y="1860319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F90FE-6DD3-1296-B853-1BA79FD88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18" y="2078343"/>
            <a:ext cx="4017798" cy="3594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2F678-A738-13A9-2123-56140E0E1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4"/>
          <a:stretch/>
        </p:blipFill>
        <p:spPr>
          <a:xfrm>
            <a:off x="7231643" y="1424315"/>
            <a:ext cx="3118010" cy="4319717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B4DD5A56-0B79-0AA7-4CB5-B044A697DC72}"/>
              </a:ext>
            </a:extLst>
          </p:cNvPr>
          <p:cNvSpPr txBox="1">
            <a:spLocks/>
          </p:cNvSpPr>
          <p:nvPr/>
        </p:nvSpPr>
        <p:spPr>
          <a:xfrm>
            <a:off x="3899140" y="1715625"/>
            <a:ext cx="3674852" cy="1640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Alternatively, we could try to plot all three </a:t>
            </a:r>
            <a:b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at once on a 3-dimensional graph.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BA095-228E-85AB-4FC0-9BDB4A5BB2EA}"/>
              </a:ext>
            </a:extLst>
          </p:cNvPr>
          <p:cNvSpPr txBox="1"/>
          <p:nvPr/>
        </p:nvSpPr>
        <p:spPr>
          <a:xfrm>
            <a:off x="129397" y="6270090"/>
            <a:ext cx="56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C8924-C508-6676-E43D-12A84B99B027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8620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453" cy="4351339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what do we do when we have 4 or more cells?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C3086-FF1C-0B06-1A4A-C66E41AD6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900" y="1548772"/>
            <a:ext cx="4362674" cy="4337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453E4D-ED47-A70F-08E9-1730BB03795B}"/>
              </a:ext>
            </a:extLst>
          </p:cNvPr>
          <p:cNvSpPr txBox="1"/>
          <p:nvPr/>
        </p:nvSpPr>
        <p:spPr>
          <a:xfrm>
            <a:off x="129396" y="6270090"/>
            <a:ext cx="7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E1D9D-BF1E-CFD0-FAEC-BB0B45364F94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746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129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D2B95-B471-D22E-7654-5394EF3E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086" y="646532"/>
            <a:ext cx="3448227" cy="54766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B7FC69-2FAB-A8C3-B8B8-E58642CD306E}"/>
              </a:ext>
            </a:extLst>
          </p:cNvPr>
          <p:cNvSpPr txBox="1">
            <a:spLocks/>
          </p:cNvSpPr>
          <p:nvPr/>
        </p:nvSpPr>
        <p:spPr>
          <a:xfrm>
            <a:off x="835330" y="2328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4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14FA6F-B683-2463-A2D9-4829037D8407}"/>
              </a:ext>
            </a:extLst>
          </p:cNvPr>
          <p:cNvSpPr txBox="1">
            <a:spLocks/>
          </p:cNvSpPr>
          <p:nvPr/>
        </p:nvSpPr>
        <p:spPr>
          <a:xfrm>
            <a:off x="838200" y="1822953"/>
            <a:ext cx="4665453" cy="361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tons and tons of 2 cell plots and try to make sense of them all?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7DC74-9DC5-DE66-1C5F-FEB7EA8642B5}"/>
              </a:ext>
            </a:extLst>
          </p:cNvPr>
          <p:cNvSpPr txBox="1"/>
          <p:nvPr/>
        </p:nvSpPr>
        <p:spPr>
          <a:xfrm>
            <a:off x="129397" y="6270090"/>
            <a:ext cx="50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F6BC7-EDA9-6508-0742-F7BF8C4D9E71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3934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ED71E4-E5AD-26AB-B791-BDE92B57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CA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EC5B5-7EE3-78DB-6620-D90950909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Dimensionality Reduction is needed?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theory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Coded Example of PCA in action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PCA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PCA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8A12C-9B2C-9DEE-94B5-940039B34AC1}"/>
              </a:ext>
            </a:extLst>
          </p:cNvPr>
          <p:cNvSpPr txBox="1"/>
          <p:nvPr/>
        </p:nvSpPr>
        <p:spPr>
          <a:xfrm>
            <a:off x="129397" y="6270090"/>
            <a:ext cx="43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1374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CA1A-843A-D89A-1072-AB400904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6D80-7994-0EC5-F984-80CFE637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493" y="1102428"/>
            <a:ext cx="4781796" cy="478814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36DD90-A465-3236-A0ED-0110408DDB59}"/>
              </a:ext>
            </a:extLst>
          </p:cNvPr>
          <p:cNvSpPr txBox="1">
            <a:spLocks/>
          </p:cNvSpPr>
          <p:nvPr/>
        </p:nvSpPr>
        <p:spPr>
          <a:xfrm>
            <a:off x="838200" y="1822953"/>
            <a:ext cx="4665453" cy="361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some crazy graph that has an axis for each cell and makes our brain explode?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20E747-76B0-F38F-7244-F99C7C4F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D5DA-CD75-1EF6-36B3-3A8F3BEAEB8F}"/>
              </a:ext>
            </a:extLst>
          </p:cNvPr>
          <p:cNvSpPr txBox="1"/>
          <p:nvPr/>
        </p:nvSpPr>
        <p:spPr>
          <a:xfrm>
            <a:off x="129397" y="6270090"/>
            <a:ext cx="56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B9828-F594-FB44-09B9-334E1E235481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491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7113" cy="4351339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No, both of those options will not work.</a:t>
            </a:r>
          </a:p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Instead, we draw a Principal Component Analysis(PCA) plot…</a:t>
            </a:r>
          </a:p>
          <a:p>
            <a:pPr marL="0" indent="0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PCA plot converts the correlations (or lack thereof) among all the cells into a 2-D graph.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F1275-448C-16EC-ADEE-81EE47327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40"/>
          <a:stretch/>
        </p:blipFill>
        <p:spPr>
          <a:xfrm>
            <a:off x="7499109" y="1518248"/>
            <a:ext cx="4692891" cy="3656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D2CBF-40A3-D6AD-8F43-D9831EFDD88F}"/>
              </a:ext>
            </a:extLst>
          </p:cNvPr>
          <p:cNvSpPr txBox="1"/>
          <p:nvPr/>
        </p:nvSpPr>
        <p:spPr>
          <a:xfrm>
            <a:off x="129396" y="6270090"/>
            <a:ext cx="7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0FFEB-0ED8-58DF-92CD-EB70CCC6D7A3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457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9078" cy="4351339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cluster of cells are highly correlated with each other…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that are highly correlated cluster together…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550E6-48ED-8FA7-6952-033054F36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43"/>
          <a:stretch/>
        </p:blipFill>
        <p:spPr>
          <a:xfrm>
            <a:off x="7357278" y="1027906"/>
            <a:ext cx="4235668" cy="3836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EC1CF-3764-01EA-29D3-678B4ADD3C89}"/>
              </a:ext>
            </a:extLst>
          </p:cNvPr>
          <p:cNvSpPr txBox="1"/>
          <p:nvPr/>
        </p:nvSpPr>
        <p:spPr>
          <a:xfrm>
            <a:off x="129396" y="6270090"/>
            <a:ext cx="526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95064-5C02-C52A-1637-3D9ED1BEBD18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2256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970" y="1566629"/>
            <a:ext cx="6203830" cy="4610336"/>
          </a:xfrm>
        </p:spPr>
        <p:txBody>
          <a:bodyPr>
            <a:norm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we’ve identified the clusters in the PCA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plot,we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go back to the original cells….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…and see that they represent 3 different types of cells doing 3 different things with their genes!!!!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2F255-A8D0-37AA-9236-A399C951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91" y="2131502"/>
            <a:ext cx="4095961" cy="3594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4AB14-2F20-183B-1778-55442D514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8" t="17905" r="18860" b="26336"/>
          <a:stretch/>
        </p:blipFill>
        <p:spPr>
          <a:xfrm>
            <a:off x="6857566" y="2586461"/>
            <a:ext cx="2801366" cy="2304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6F87D-1558-DD96-9D95-48C2A98BC92A}"/>
              </a:ext>
            </a:extLst>
          </p:cNvPr>
          <p:cNvSpPr txBox="1"/>
          <p:nvPr/>
        </p:nvSpPr>
        <p:spPr>
          <a:xfrm>
            <a:off x="129396" y="6270090"/>
            <a:ext cx="61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2424C-59DB-DE95-9440-F1EEEEC2942F}"/>
              </a:ext>
            </a:extLst>
          </p:cNvPr>
          <p:cNvSpPr txBox="1"/>
          <p:nvPr/>
        </p:nvSpPr>
        <p:spPr>
          <a:xfrm>
            <a:off x="1052430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82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528" y="1825626"/>
            <a:ext cx="6609271" cy="1141862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one last main idea about how to interpret PCA plots: 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axes are ranked in order of importance.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DD5A6-22A7-23BC-5D26-B4386DFE5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91"/>
          <a:stretch/>
        </p:blipFill>
        <p:spPr>
          <a:xfrm>
            <a:off x="294792" y="2220818"/>
            <a:ext cx="4346220" cy="3695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D812E-03AE-428F-B1F2-B3D89DFA9812}"/>
              </a:ext>
            </a:extLst>
          </p:cNvPr>
          <p:cNvSpPr txBox="1"/>
          <p:nvPr/>
        </p:nvSpPr>
        <p:spPr>
          <a:xfrm>
            <a:off x="4599321" y="3699069"/>
            <a:ext cx="4561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along the first principal component axis(PC1)…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437EC-6190-5D48-4EBF-0AF5D5845BE1}"/>
              </a:ext>
            </a:extLst>
          </p:cNvPr>
          <p:cNvSpPr txBox="1"/>
          <p:nvPr/>
        </p:nvSpPr>
        <p:spPr>
          <a:xfrm>
            <a:off x="129396" y="6270090"/>
            <a:ext cx="57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1DF4D-BE7F-4263-D85F-CCC4502CD962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3282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C927B-2A58-5191-5AAF-3B41F9ECB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67"/>
          <a:stretch/>
        </p:blipFill>
        <p:spPr>
          <a:xfrm>
            <a:off x="1450706" y="2197801"/>
            <a:ext cx="4320366" cy="3606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80C42-4F6E-C580-024D-3FB899E8C5BE}"/>
              </a:ext>
            </a:extLst>
          </p:cNvPr>
          <p:cNvSpPr txBox="1"/>
          <p:nvPr/>
        </p:nvSpPr>
        <p:spPr>
          <a:xfrm>
            <a:off x="5771072" y="2770304"/>
            <a:ext cx="4561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along the first principal component axis(PC1)…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3106C-01D9-DA78-A1A7-E7B67C8254F8}"/>
              </a:ext>
            </a:extLst>
          </p:cNvPr>
          <p:cNvSpPr txBox="1"/>
          <p:nvPr/>
        </p:nvSpPr>
        <p:spPr>
          <a:xfrm>
            <a:off x="5764609" y="4001293"/>
            <a:ext cx="4561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…are more important than differences along the second principal component axis(PC2).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8EB0E-3836-658E-1888-29CB3420B0ED}"/>
              </a:ext>
            </a:extLst>
          </p:cNvPr>
          <p:cNvSpPr txBox="1"/>
          <p:nvPr/>
        </p:nvSpPr>
        <p:spPr>
          <a:xfrm>
            <a:off x="129397" y="6270090"/>
            <a:ext cx="50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DB804-C57B-DA88-2460-77AF2936B37A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4671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546D0-53CD-8E68-C881-9BA9AB0C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0" y="2169225"/>
            <a:ext cx="4832598" cy="3664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6735C-56A8-7586-A810-EDFB1342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84" y="2123702"/>
            <a:ext cx="4997707" cy="3556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928AD4-B6BE-F8EB-CE8D-297D4656AE6C}"/>
              </a:ext>
            </a:extLst>
          </p:cNvPr>
          <p:cNvSpPr txBox="1"/>
          <p:nvPr/>
        </p:nvSpPr>
        <p:spPr>
          <a:xfrm>
            <a:off x="129396" y="6270090"/>
            <a:ext cx="785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AC31E-8C77-DB1B-B145-C87F31D9541F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17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with real life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4D4E9F-0893-41C0-8DFC-05E21BDC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0" y="2344743"/>
            <a:ext cx="4159464" cy="3613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7ED6E-F399-AC90-2F70-374D312A8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6" b="1"/>
          <a:stretch/>
        </p:blipFill>
        <p:spPr>
          <a:xfrm>
            <a:off x="6225748" y="2165230"/>
            <a:ext cx="4997707" cy="3725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FA0CA-1FD1-DCB9-2728-9B18C5FE2831}"/>
              </a:ext>
            </a:extLst>
          </p:cNvPr>
          <p:cNvSpPr txBox="1"/>
          <p:nvPr/>
        </p:nvSpPr>
        <p:spPr>
          <a:xfrm>
            <a:off x="2642802" y="2951082"/>
            <a:ext cx="3802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…then these two clusters are more different from each other…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2C82C-5369-7117-F37B-F1C92858A880}"/>
              </a:ext>
            </a:extLst>
          </p:cNvPr>
          <p:cNvSpPr txBox="1"/>
          <p:nvPr/>
        </p:nvSpPr>
        <p:spPr>
          <a:xfrm>
            <a:off x="129397" y="6270090"/>
            <a:ext cx="629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6092D-F2A9-CA0D-D57E-48A7F29082A8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8659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Steps in PCA</a:t>
            </a:r>
            <a:endParaRPr lang="en-C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Standardize the Data: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all features have the same scale.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Covariance Matrix: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Describes how different features vary together.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 Eigenvectors and Eigenvalues: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Eigenvectors: Directions of maximum variance.</a:t>
            </a: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Eigenvalues: Magnitudes of the variance in each direction.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Principal Components: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the top eigenvectors based on eigenvalues.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Data Onto Principal Components: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data into the new reduced-dimensional space.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2993C-AE06-429C-F4A5-17CD4C380CA5}"/>
              </a:ext>
            </a:extLst>
          </p:cNvPr>
          <p:cNvSpPr txBox="1"/>
          <p:nvPr/>
        </p:nvSpPr>
        <p:spPr>
          <a:xfrm>
            <a:off x="129397" y="6270090"/>
            <a:ext cx="64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974168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371"/>
            <a:ext cx="10515600" cy="4825594"/>
          </a:xfrm>
        </p:spPr>
        <p:txBody>
          <a:bodyPr/>
          <a:lstStyle/>
          <a:p>
            <a:endParaRPr lang="en-CA" sz="2400" b="1" dirty="0"/>
          </a:p>
          <a:p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we have 2D dataset.</a:t>
            </a:r>
          </a:p>
          <a:p>
            <a:endParaRPr lang="en-CA" sz="2400" b="1" dirty="0"/>
          </a:p>
          <a:p>
            <a:endParaRPr lang="en-CA" sz="2400" b="1" dirty="0"/>
          </a:p>
          <a:p>
            <a:pPr marL="457200" indent="-457200">
              <a:buAutoNum type="arabicPeriod"/>
            </a:pPr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Mean:	</a:t>
            </a:r>
          </a:p>
          <a:p>
            <a:pPr marL="457200" indent="-457200">
              <a:buAutoNum type="arabicPeriod"/>
            </a:pPr>
            <a:endParaRPr lang="en-CA" sz="2400" b="1" dirty="0"/>
          </a:p>
          <a:p>
            <a:pPr marL="457200" indent="-457200">
              <a:buAutoNum type="arabicPeriod"/>
            </a:pPr>
            <a:r>
              <a:rPr lang="en-CA" sz="2400" b="1" dirty="0"/>
              <a:t>Center the data: </a:t>
            </a:r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438E5-D4AB-6600-0F2E-8A3FEEB4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14" y="1556445"/>
            <a:ext cx="1739141" cy="1469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E41F3-B5D8-2D6F-EEE0-96A2865B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565" y="3230831"/>
            <a:ext cx="2528709" cy="896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69410E-4296-58EF-351B-F1A64F8DD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286" y="4627578"/>
            <a:ext cx="1836031" cy="1260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A69FB-9DD5-120B-836B-F0DA40A8B375}"/>
              </a:ext>
            </a:extLst>
          </p:cNvPr>
          <p:cNvSpPr txBox="1"/>
          <p:nvPr/>
        </p:nvSpPr>
        <p:spPr>
          <a:xfrm>
            <a:off x="129396" y="6270090"/>
            <a:ext cx="526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091761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0C44-CE67-47D3-8BA0-3A4AD89F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80" y="2626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66157-67C5-42CD-A70D-44F7DD00A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 refers to a technique for reducing the number of input variables in the training data.</a:t>
            </a:r>
          </a:p>
          <a:p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when dealing with high dimensional data by projecting the data to a lower dimensional subspace.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35BED-A2F2-043F-76A3-393709533965}"/>
              </a:ext>
            </a:extLst>
          </p:cNvPr>
          <p:cNvSpPr txBox="1"/>
          <p:nvPr/>
        </p:nvSpPr>
        <p:spPr>
          <a:xfrm>
            <a:off x="129397" y="6270090"/>
            <a:ext cx="43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661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47C1-8ADC-E439-7836-8E9F91AE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PCA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E5BEE-44E8-1D18-BD50-882D0A01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5251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Covariance Matrix: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Eigenvectors and Eigenvalues: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Solving for eigenvectors and eigenvalues, an eigenvector [1,1] and eigenvalue 10.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7C0CC-BFBA-62AD-83C9-44BC772C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305" y="1893185"/>
            <a:ext cx="5011516" cy="1006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DC740-6CAD-62EE-9340-940C48B0C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85" y="4128110"/>
            <a:ext cx="2353854" cy="5699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7BAF3E-73A8-FE25-12AF-D7DD01A86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013" y="4770752"/>
            <a:ext cx="3098974" cy="7399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98C31-8D05-3532-91CA-1447CAF45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263" y="5442391"/>
            <a:ext cx="1249897" cy="6666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EE642A-D673-2FC9-B9A1-591092143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811" y="4044236"/>
            <a:ext cx="1863071" cy="653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D753CE-6D0E-F1A4-E06C-0D1F4C99D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688" y="4794850"/>
            <a:ext cx="2192667" cy="72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D835C7-9EB9-09F1-B5DD-2AE758C8A8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493"/>
          <a:stretch/>
        </p:blipFill>
        <p:spPr>
          <a:xfrm>
            <a:off x="7411129" y="5442391"/>
            <a:ext cx="810922" cy="666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52257-2CCE-DAA7-1E65-B471FE3A6FF9}"/>
              </a:ext>
            </a:extLst>
          </p:cNvPr>
          <p:cNvSpPr txBox="1"/>
          <p:nvPr/>
        </p:nvSpPr>
        <p:spPr>
          <a:xfrm>
            <a:off x="129397" y="6270090"/>
            <a:ext cx="70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67518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68B7-D494-7069-0DCE-CEA1C05A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PCA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2142E-F7B5-9262-C69A-250B628E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pt-BR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Data Onto Principal Component:</a:t>
            </a:r>
          </a:p>
          <a:p>
            <a:pPr marL="0" indent="0">
              <a:buNone/>
            </a:pP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So, in this simplified example, we retained only one dimension, and the projected data is [−1,2,5,8].</a:t>
            </a:r>
            <a:endParaRPr lang="pt-BR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64662-EA36-6993-0C30-208C9E13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52" y="2427668"/>
            <a:ext cx="3683095" cy="1485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669BF-389F-BE2A-81BA-BD6B2210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53" y="3858830"/>
            <a:ext cx="3408706" cy="1191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43315-14A7-A3CA-3C18-C1EF7050E1FA}"/>
              </a:ext>
            </a:extLst>
          </p:cNvPr>
          <p:cNvSpPr txBox="1"/>
          <p:nvPr/>
        </p:nvSpPr>
        <p:spPr>
          <a:xfrm>
            <a:off x="129396" y="6270090"/>
            <a:ext cx="56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025254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ABAE-F97C-C9C9-41DB-27C6CAE0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Coded Example of PCA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8841F51-6B7A-D84C-15F6-3DC61FC10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634" y="3236605"/>
            <a:ext cx="5660366" cy="7869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18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dict_keys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(['data', 'target', 'frame', '</a:t>
            </a:r>
            <a:r>
              <a:rPr lang="en-CA" sz="18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target_names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'DESCR', '</a:t>
            </a:r>
            <a:r>
              <a:rPr lang="en-CA" sz="18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feature_names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'filename', '</a:t>
            </a:r>
            <a:r>
              <a:rPr lang="en-CA" sz="18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data_module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'])</a:t>
            </a:r>
            <a:endParaRPr lang="en-CA" sz="1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5B7701-6263-F9AE-EB9A-80474F77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627" y="2612539"/>
            <a:ext cx="2408294" cy="5564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6BCA92-C98D-6048-278F-59A486CF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9635"/>
            <a:ext cx="5148532" cy="47076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C191D0-D609-5150-2626-C657979B2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27" y="4203500"/>
            <a:ext cx="4299353" cy="920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15047B-67AD-EF6C-D0CC-A3CAD766551B}"/>
              </a:ext>
            </a:extLst>
          </p:cNvPr>
          <p:cNvSpPr txBox="1"/>
          <p:nvPr/>
        </p:nvSpPr>
        <p:spPr>
          <a:xfrm>
            <a:off x="129396" y="6270090"/>
            <a:ext cx="56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50E7C-44DF-7984-1B62-DEF251C147EC}"/>
              </a:ext>
            </a:extLst>
          </p:cNvPr>
          <p:cNvSpPr txBox="1"/>
          <p:nvPr/>
        </p:nvSpPr>
        <p:spPr>
          <a:xfrm>
            <a:off x="6754483" y="1457864"/>
            <a:ext cx="514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Link Access: </a:t>
            </a:r>
          </a:p>
          <a:p>
            <a:r>
              <a:rPr lang="en-CA" dirty="0">
                <a:hlinkClick r:id="rId5"/>
              </a:rPr>
              <a:t>https://colab.research.google.com/drive/18O8QXvwjDIgePfGSfLN2MKoP5lrIphhu#scrollTo=pADSbZ77u34J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91777-86B4-F382-85A9-1B46483E8A6D}"/>
              </a:ext>
            </a:extLst>
          </p:cNvPr>
          <p:cNvSpPr txBox="1"/>
          <p:nvPr/>
        </p:nvSpPr>
        <p:spPr>
          <a:xfrm>
            <a:off x="6676850" y="5684810"/>
            <a:ext cx="3959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https://tinyurl.com/4phpne3x</a:t>
            </a: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841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DD5C-A9CD-C449-FB13-5780CB53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Coded Example of PCA</a:t>
            </a:r>
            <a:endParaRPr lang="en-CA" sz="3600" b="1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1ED6FF44-938D-7336-06E9-908901D9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7714"/>
            <a:ext cx="7284516" cy="728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804BC-5C77-3DE9-FF8E-632DBAD89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3191"/>
            <a:ext cx="2307900" cy="4868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60F481-0BC0-3142-73A4-DC5FD80AC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27655"/>
            <a:ext cx="5944389" cy="2383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96F3D-E2E8-EBB0-1576-6594A48DC3B7}"/>
              </a:ext>
            </a:extLst>
          </p:cNvPr>
          <p:cNvSpPr txBox="1"/>
          <p:nvPr/>
        </p:nvSpPr>
        <p:spPr>
          <a:xfrm>
            <a:off x="129397" y="6270090"/>
            <a:ext cx="59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19DCC-BE48-A413-1947-2827133ACAC0}"/>
              </a:ext>
            </a:extLst>
          </p:cNvPr>
          <p:cNvSpPr txBox="1"/>
          <p:nvPr/>
        </p:nvSpPr>
        <p:spPr>
          <a:xfrm>
            <a:off x="4373598" y="5831455"/>
            <a:ext cx="3959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https://tinyurl.com/4phpne3x</a:t>
            </a: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70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67B7-E38E-1F81-981A-DBD9549B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Coded Example of PCA</a:t>
            </a:r>
            <a:endParaRPr lang="en-CA" sz="3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43F76E-5915-2672-1BD0-EAEEC6FFD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385"/>
            <a:ext cx="3910974" cy="298628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2EFC5-24AE-8C03-0025-43891C80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19" y="1870385"/>
            <a:ext cx="6513487" cy="3584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2C476D-66A9-D49B-0A2C-C97FCDEA9CE6}"/>
              </a:ext>
            </a:extLst>
          </p:cNvPr>
          <p:cNvSpPr txBox="1"/>
          <p:nvPr/>
        </p:nvSpPr>
        <p:spPr>
          <a:xfrm>
            <a:off x="129396" y="6270090"/>
            <a:ext cx="7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BED8C-57C1-866E-DBB4-820528136B07}"/>
              </a:ext>
            </a:extLst>
          </p:cNvPr>
          <p:cNvSpPr txBox="1"/>
          <p:nvPr/>
        </p:nvSpPr>
        <p:spPr>
          <a:xfrm>
            <a:off x="4373598" y="5831455"/>
            <a:ext cx="3959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https://tinyurl.com/4phpne3x</a:t>
            </a: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013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79DE-4934-41D1-DC8C-6C03430A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701F-6A66-F142-FF74-F44530760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Image Compression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Face Recognition</a:t>
            </a:r>
          </a:p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B450F-E86A-87E2-3661-6236732AC1FF}"/>
              </a:ext>
            </a:extLst>
          </p:cNvPr>
          <p:cNvSpPr txBox="1"/>
          <p:nvPr/>
        </p:nvSpPr>
        <p:spPr>
          <a:xfrm>
            <a:off x="129397" y="6270090"/>
            <a:ext cx="63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524466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51C8-35AF-D213-8FAD-EBAB9DB3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Principal Component Analysis</a:t>
            </a: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CBDA-C394-C0EE-3ED2-BC5D9719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Noise Reduction</a:t>
            </a:r>
          </a:p>
          <a:p>
            <a:pPr marL="0" indent="0">
              <a:buNone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Visualization</a:t>
            </a:r>
          </a:p>
          <a:p>
            <a:pPr marL="0" indent="0">
              <a:buNone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Collinearity Handling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6FDEE-5B3A-F98D-02B1-B3E285746B74}"/>
              </a:ext>
            </a:extLst>
          </p:cNvPr>
          <p:cNvSpPr txBox="1"/>
          <p:nvPr/>
        </p:nvSpPr>
        <p:spPr>
          <a:xfrm>
            <a:off x="129396" y="6270090"/>
            <a:ext cx="53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379265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Principal Component Analysis</a:t>
            </a:r>
            <a:endParaRPr lang="en-C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Loss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 involves some loss of information.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 is to strike a balance between reducing dimensionality and retaining enough information for the specific task at hand.</a:t>
            </a:r>
          </a:p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Non-linearity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assumes linear relationships between features. Non-linear dimensionality reduction techniques (e.g., t-Distributed Stochastic Neighbor Embedding - t-SNE) exist for capturing more complex relationships.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34D61-16B9-D431-42DC-3C771EF8257D}"/>
              </a:ext>
            </a:extLst>
          </p:cNvPr>
          <p:cNvSpPr txBox="1"/>
          <p:nvPr/>
        </p:nvSpPr>
        <p:spPr>
          <a:xfrm>
            <a:off x="129397" y="6270090"/>
            <a:ext cx="51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370394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A771-4D5C-E372-A8ED-DF17DB2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8B0-17CD-EDE0-B498-F571EDFB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is Powerful: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is a powerful technique for dimensionality reduction.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Simplification and Retention: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simplifies data while retaining essential information.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Careful Component Selection: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Carefully choose the number of components based on explained variance.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8DC4A-7AC1-6438-DC12-FDBB4568CD2C}"/>
              </a:ext>
            </a:extLst>
          </p:cNvPr>
          <p:cNvSpPr txBox="1"/>
          <p:nvPr/>
        </p:nvSpPr>
        <p:spPr>
          <a:xfrm>
            <a:off x="129397" y="6270090"/>
            <a:ext cx="56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174071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802C-AE15-FA22-EAAF-4D47666F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Refrences</a:t>
            </a:r>
            <a:endParaRPr lang="en-CA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4205-8A5C-4904-1CF3-519D77358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	J. Brownlee, “Introduction to dimensionality reduction for machine learning,” MachineLearningMastery.com, https://machinelearningmastery.com/dimensionality-reduction-for-machine-learning/#:~:text=Dimensionality%20reduction%20refers%20to%20techniques%20for%20reducing%20the%20number%20of,%E2%80%9Cessence%E2%80%9D%20of%20the%20data. (accessed Nov. 10, 2023). 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	K.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“Dimensionality reduction: Principal Component Analysis,” Medium, https://medium.com/analytics-vidhya/dimensionality-reduction-principal-component-analysis-d1402b58feb1 (accessed Nov. 10, 2023). 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	 N. S. Chauhan, “Dimensionality reduction with principal component analysis (PCA),”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KDnuggets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https://www.kdnuggets.com/2020/05/dimensionality-reduction-principal-component-analysis.html (accessed Nov. 10, 2023). 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	 A. K. Pal, “Tutorial: Understanding dimension reduction with principal component analysis,”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Paperspace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Blog, https://blog.paperspace.com/dimension-reduction-with-principal-component-analysis/ (accessed Nov. 10, 2023). </a:t>
            </a:r>
          </a:p>
          <a:p>
            <a:pPr marR="457200"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	</a:t>
            </a:r>
            <a:r>
              <a:rPr lang="en-CA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“Dimensional Reduction| Principal Component Analysis,” </a:t>
            </a:r>
            <a:r>
              <a:rPr lang="en-CA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</a:t>
            </a:r>
            <a:r>
              <a:rPr lang="en-CA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https://www.youtube.com/watch?v=OFyyWcw2cyM&amp;ab_channel=KrishNaik (accessed Nov. 10, 2023).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54B74-E90A-06F4-A12F-98695246B2D5}"/>
              </a:ext>
            </a:extLst>
          </p:cNvPr>
          <p:cNvSpPr txBox="1"/>
          <p:nvPr/>
        </p:nvSpPr>
        <p:spPr>
          <a:xfrm>
            <a:off x="129397" y="6270090"/>
            <a:ext cx="55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99104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4208915-4E96-BB4A-11B4-9D659591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  <a:endParaRPr lang="en-CA" sz="36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55A1E09-37FE-3FAE-F4F2-6B017217D2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9A6D-096F-9C2A-FDD2-2E5E2418CE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CA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5D3A52-6913-A80A-FA92-A8CB823DB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04" y="1825625"/>
            <a:ext cx="4505496" cy="383303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6D0AB1-7D9A-0D02-902E-DC5CDA53C1E1}"/>
              </a:ext>
            </a:extLst>
          </p:cNvPr>
          <p:cNvSpPr txBox="1"/>
          <p:nvPr/>
        </p:nvSpPr>
        <p:spPr>
          <a:xfrm>
            <a:off x="6969967" y="5658660"/>
            <a:ext cx="4049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https://tinyurl.com/4nsdy98r</a:t>
            </a: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1AAFC-18CE-FFAC-FEFB-2CB6878A81C3}"/>
              </a:ext>
            </a:extLst>
          </p:cNvPr>
          <p:cNvSpPr txBox="1"/>
          <p:nvPr/>
        </p:nvSpPr>
        <p:spPr>
          <a:xfrm>
            <a:off x="129397" y="6270090"/>
            <a:ext cx="43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13544-AC3B-88B2-4040-30B4AF3CF119}"/>
              </a:ext>
            </a:extLst>
          </p:cNvPr>
          <p:cNvSpPr txBox="1"/>
          <p:nvPr/>
        </p:nvSpPr>
        <p:spPr>
          <a:xfrm>
            <a:off x="381719" y="2109006"/>
            <a:ext cx="57904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more dimensions of data initially boosts predictive ability but gets progressively challenging as the number of dimensions grows.</a:t>
            </a:r>
          </a:p>
        </p:txBody>
      </p:sp>
    </p:spTree>
    <p:extLst>
      <p:ext uri="{BB962C8B-B14F-4D97-AF65-F5344CB8AC3E}">
        <p14:creationId xmlns:p14="http://schemas.microsoft.com/office/powerpoint/2010/main" val="118153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05DE-CD91-4030-A00F-384C77AB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Dimensionality Reduction is needed?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6C67F2-1F05-9AFB-EBF1-B2E3BCCA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Simplifies Models</a:t>
            </a:r>
          </a:p>
          <a:p>
            <a:pPr marL="0" indent="0" algn="l">
              <a:buNone/>
            </a:pP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Computational Complexity</a:t>
            </a:r>
          </a:p>
          <a:p>
            <a:pPr marL="0" indent="0" algn="l">
              <a:buNone/>
            </a:pP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Curse of Dimensionality</a:t>
            </a:r>
          </a:p>
          <a:p>
            <a:pPr marL="0" indent="0" algn="l">
              <a:buNone/>
            </a:pP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Enhances Visualization</a:t>
            </a:r>
          </a:p>
          <a:p>
            <a:pPr marL="0" indent="0" algn="l">
              <a:buNone/>
            </a:pP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Removes Redundant Information</a:t>
            </a: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D1F60-FDB0-D335-256E-04EEE8056939}"/>
              </a:ext>
            </a:extLst>
          </p:cNvPr>
          <p:cNvSpPr txBox="1"/>
          <p:nvPr/>
        </p:nvSpPr>
        <p:spPr>
          <a:xfrm>
            <a:off x="129397" y="6270090"/>
            <a:ext cx="43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1912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58DD-B56E-D9F8-F014-B474A660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Component Analysis</a:t>
            </a:r>
            <a:endParaRPr lang="en-CA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208C-A5A0-2617-7CA3-926C26B1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is a linear dimensionality reduction approach that turns a set of correlated high-dimensional features into a set of uncorrelated low-dimensional features.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uncorrelated features are called PRINCIPAL COMPONENTS.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3EAFA-3411-E44C-053A-5C903CAE1180}"/>
              </a:ext>
            </a:extLst>
          </p:cNvPr>
          <p:cNvSpPr txBox="1"/>
          <p:nvPr/>
        </p:nvSpPr>
        <p:spPr>
          <a:xfrm>
            <a:off x="129397" y="6270090"/>
            <a:ext cx="43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6535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2D63-E0AD-396F-BC1B-D41BCD47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Principal Component Analysis</a:t>
            </a:r>
            <a:endParaRPr lang="en-CA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1F463DA-7934-38B7-FA48-B7CB1134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is a projection based method that transforms the data by projecting it onto a set of orthogonal(perpendicular) axes.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essentially finds the best linear combinations of the original variables such that the variance is maximum.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5FDA0-BA7E-E2EF-458A-36498551D137}"/>
              </a:ext>
            </a:extLst>
          </p:cNvPr>
          <p:cNvSpPr txBox="1"/>
          <p:nvPr/>
        </p:nvSpPr>
        <p:spPr>
          <a:xfrm>
            <a:off x="129397" y="6270090"/>
            <a:ext cx="43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2287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942DA2-8BE8-414B-120A-72DA78A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Reducing 2 dimensional to 1 dimensional</a:t>
            </a:r>
          </a:p>
        </p:txBody>
      </p:sp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E7C9D0DD-3855-663C-514D-1E28ABAC748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30" y="2198611"/>
            <a:ext cx="3765602" cy="3448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">
            <a:extLst>
              <a:ext uri="{FF2B5EF4-FFF2-40B4-BE49-F238E27FC236}">
                <a16:creationId xmlns:a16="http://schemas.microsoft.com/office/drawing/2014/main" id="{49FD429F-FFAA-3324-1F19-2EA250F97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77" y="2198611"/>
            <a:ext cx="6270523" cy="3448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393B44-0E83-4A01-3825-1C3CE2C35E55}"/>
              </a:ext>
            </a:extLst>
          </p:cNvPr>
          <p:cNvSpPr txBox="1"/>
          <p:nvPr/>
        </p:nvSpPr>
        <p:spPr>
          <a:xfrm>
            <a:off x="3726201" y="5800973"/>
            <a:ext cx="3578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https://tinyurl.com/5eh46chz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03450-7851-A8E0-4136-08B8EABBE3E0}"/>
              </a:ext>
            </a:extLst>
          </p:cNvPr>
          <p:cNvSpPr txBox="1"/>
          <p:nvPr/>
        </p:nvSpPr>
        <p:spPr>
          <a:xfrm>
            <a:off x="129397" y="6270090"/>
            <a:ext cx="43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4930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95FF-0123-AD60-38AD-40D1F2DC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25ABCA-A1B4-50A6-6A49-1C281E4A7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methods in Dimensionality Reduction: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F82006-4BB9-6F62-D936-EBF8A386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75" y="2487964"/>
            <a:ext cx="9804904" cy="3257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B26C0A-CFDC-1E4D-E9D1-CDFB0AEC6497}"/>
              </a:ext>
            </a:extLst>
          </p:cNvPr>
          <p:cNvSpPr txBox="1"/>
          <p:nvPr/>
        </p:nvSpPr>
        <p:spPr>
          <a:xfrm>
            <a:off x="129397" y="6270090"/>
            <a:ext cx="43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66EC7-046D-6CC1-4BF7-1E5FEDF31E4B}"/>
              </a:ext>
            </a:extLst>
          </p:cNvPr>
          <p:cNvSpPr txBox="1"/>
          <p:nvPr/>
        </p:nvSpPr>
        <p:spPr>
          <a:xfrm>
            <a:off x="4002656" y="5748260"/>
            <a:ext cx="3657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IN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https://tinyurl.com/24v5etfr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58732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Windsor Yellow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1506</Words>
  <Application>Microsoft Office PowerPoint</Application>
  <PresentationFormat>Widescreen</PresentationFormat>
  <Paragraphs>238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Times New Roman</vt:lpstr>
      <vt:lpstr>1_Office Theme</vt:lpstr>
      <vt:lpstr>Dimensionality Reduction: Principal Component Analysis</vt:lpstr>
      <vt:lpstr>Table of Contents</vt:lpstr>
      <vt:lpstr>Dimensionality Reduction</vt:lpstr>
      <vt:lpstr>Dimensionality Reduction</vt:lpstr>
      <vt:lpstr>Why Dimensionality Reduction is needed?</vt:lpstr>
      <vt:lpstr>Principle Component Analysis</vt:lpstr>
      <vt:lpstr>Working of Principal Component Analysis</vt:lpstr>
      <vt:lpstr>Example: Reducing 2 dimensional to 1 dimensional</vt:lpstr>
      <vt:lpstr>Dimensionality Reduction</vt:lpstr>
      <vt:lpstr>PCA with real life example</vt:lpstr>
      <vt:lpstr>PCA with real life example</vt:lpstr>
      <vt:lpstr>PCA with real life example</vt:lpstr>
      <vt:lpstr>PCA with real life example</vt:lpstr>
      <vt:lpstr>PCA with real life example</vt:lpstr>
      <vt:lpstr> </vt:lpstr>
      <vt:lpstr>PCA with real life example</vt:lpstr>
      <vt:lpstr>PCA with real life example</vt:lpstr>
      <vt:lpstr>PCA with real life example</vt:lpstr>
      <vt:lpstr> </vt:lpstr>
      <vt:lpstr>PCA with real life example</vt:lpstr>
      <vt:lpstr>PCA with real life example</vt:lpstr>
      <vt:lpstr>PCA with real life example</vt:lpstr>
      <vt:lpstr>PCA with real life example</vt:lpstr>
      <vt:lpstr>PCA with real life example</vt:lpstr>
      <vt:lpstr>PCA with real life example</vt:lpstr>
      <vt:lpstr>PCA with real life example</vt:lpstr>
      <vt:lpstr>PCA with real life example</vt:lpstr>
      <vt:lpstr>Steps in PCA</vt:lpstr>
      <vt:lpstr>Example For PCA</vt:lpstr>
      <vt:lpstr>Example For PCA</vt:lpstr>
      <vt:lpstr>Example For PCA</vt:lpstr>
      <vt:lpstr>Coded Example of PCA</vt:lpstr>
      <vt:lpstr>Coded Example of PCA</vt:lpstr>
      <vt:lpstr>Coded Example of PCA</vt:lpstr>
      <vt:lpstr>Applications</vt:lpstr>
      <vt:lpstr>Advantages of Principal Component Analysis</vt:lpstr>
      <vt:lpstr>Disadvantages of Principal Component Analysis</vt:lpstr>
      <vt:lpstr>Conclusion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Linear Regression Group-24</dc:title>
  <dc:creator>Altamash Yar</dc:creator>
  <cp:lastModifiedBy>Yasser Alginahi</cp:lastModifiedBy>
  <cp:revision>20</cp:revision>
  <dcterms:created xsi:type="dcterms:W3CDTF">2023-09-28T21:26:11Z</dcterms:created>
  <dcterms:modified xsi:type="dcterms:W3CDTF">2023-11-12T22:17:48Z</dcterms:modified>
</cp:coreProperties>
</file>